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unknown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68" r:id="rId3"/>
    <p:sldId id="258" r:id="rId4"/>
    <p:sldId id="259" r:id="rId5"/>
    <p:sldId id="260" r:id="rId6"/>
    <p:sldId id="283" r:id="rId7"/>
    <p:sldId id="264" r:id="rId8"/>
    <p:sldId id="269" r:id="rId9"/>
    <p:sldId id="266" r:id="rId10"/>
    <p:sldId id="267" r:id="rId11"/>
    <p:sldId id="270" r:id="rId12"/>
    <p:sldId id="271" r:id="rId13"/>
    <p:sldId id="273" r:id="rId14"/>
    <p:sldId id="280" r:id="rId15"/>
    <p:sldId id="272" r:id="rId16"/>
    <p:sldId id="274" r:id="rId17"/>
    <p:sldId id="275" r:id="rId18"/>
    <p:sldId id="276" r:id="rId19"/>
    <p:sldId id="277" r:id="rId20"/>
    <p:sldId id="278" r:id="rId21"/>
    <p:sldId id="279" r:id="rId22"/>
    <p:sldId id="281" r:id="rId23"/>
    <p:sldId id="282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6C4B9-01E6-4F96-82E4-B11CF1607C97}" type="datetimeFigureOut">
              <a:rPr lang="ru-RU" smtClean="0"/>
              <a:t>04.01.2017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B6222-D7D7-40BF-8E48-CDFE753CB3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1033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6C4B9-01E6-4F96-82E4-B11CF1607C97}" type="datetimeFigureOut">
              <a:rPr lang="ru-RU" smtClean="0"/>
              <a:t>04.01.2017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B6222-D7D7-40BF-8E48-CDFE753CB3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30923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6C4B9-01E6-4F96-82E4-B11CF1607C97}" type="datetimeFigureOut">
              <a:rPr lang="ru-RU" smtClean="0"/>
              <a:t>04.01.2017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B6222-D7D7-40BF-8E48-CDFE753CB3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4314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6C4B9-01E6-4F96-82E4-B11CF1607C97}" type="datetimeFigureOut">
              <a:rPr lang="ru-RU" smtClean="0"/>
              <a:t>04.01.2017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B6222-D7D7-40BF-8E48-CDFE753CB3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1592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6C4B9-01E6-4F96-82E4-B11CF1607C97}" type="datetimeFigureOut">
              <a:rPr lang="ru-RU" smtClean="0"/>
              <a:t>04.01.2017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B6222-D7D7-40BF-8E48-CDFE753CB3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6396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6C4B9-01E6-4F96-82E4-B11CF1607C97}" type="datetimeFigureOut">
              <a:rPr lang="ru-RU" smtClean="0"/>
              <a:t>04.01.2017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B6222-D7D7-40BF-8E48-CDFE753CB3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4121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6C4B9-01E6-4F96-82E4-B11CF1607C97}" type="datetimeFigureOut">
              <a:rPr lang="ru-RU" smtClean="0"/>
              <a:t>04.01.2017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B6222-D7D7-40BF-8E48-CDFE753CB3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6780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6C4B9-01E6-4F96-82E4-B11CF1607C97}" type="datetimeFigureOut">
              <a:rPr lang="ru-RU" smtClean="0"/>
              <a:t>04.01.2017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B6222-D7D7-40BF-8E48-CDFE753CB3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4659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6C4B9-01E6-4F96-82E4-B11CF1607C97}" type="datetimeFigureOut">
              <a:rPr lang="ru-RU" smtClean="0"/>
              <a:t>04.01.2017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B6222-D7D7-40BF-8E48-CDFE753CB3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40073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6C4B9-01E6-4F96-82E4-B11CF1607C97}" type="datetimeFigureOut">
              <a:rPr lang="ru-RU" smtClean="0"/>
              <a:t>04.01.2017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B6222-D7D7-40BF-8E48-CDFE753CB3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3749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6C4B9-01E6-4F96-82E4-B11CF1607C97}" type="datetimeFigureOut">
              <a:rPr lang="ru-RU" smtClean="0"/>
              <a:t>04.01.2017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B6222-D7D7-40BF-8E48-CDFE753CB3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613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56C4B9-01E6-4F96-82E4-B11CF1607C97}" type="datetimeFigureOut">
              <a:rPr lang="ru-RU" smtClean="0"/>
              <a:t>04.01.2017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1B6222-D7D7-40BF-8E48-CDFE753CB3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811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khanacademy.org/" TargetMode="External"/><Relationship Id="rId2" Type="http://schemas.openxmlformats.org/officeDocument/2006/relationships/hyperlink" Target="http://interneturok.ru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gramota.ru/class/coach/tbgramota" TargetMode="External"/><Relationship Id="rId4" Type="http://schemas.openxmlformats.org/officeDocument/2006/relationships/hyperlink" Target="https://www.youtube.com/playlist?list=PL14F6F9402E7285CE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hsd.k12.pa.us/olc/page.aspx?id=21172&amp;s=1532" TargetMode="External"/><Relationship Id="rId2" Type="http://schemas.openxmlformats.org/officeDocument/2006/relationships/hyperlink" Target="http://khanacademy.org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KKw46JyhNeo" TargetMode="External"/><Relationship Id="rId2" Type="http://schemas.openxmlformats.org/officeDocument/2006/relationships/hyperlink" Target="https://www.youtube.com/watch?v=bwUiXq8e8-Y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watch?v=WbNiEn5Kzrs" TargetMode="External"/><Relationship Id="rId4" Type="http://schemas.openxmlformats.org/officeDocument/2006/relationships/hyperlink" Target="https://www.youtube.com/watch?v=UITpNAmijYg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photopeach.com/album/12i3qmu" TargetMode="External"/><Relationship Id="rId2" Type="http://schemas.openxmlformats.org/officeDocument/2006/relationships/hyperlink" Target="http://learningapps.org/display?v=pyobzb1z216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play.kahoot.it/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3BRJBUX0QMM" TargetMode="External"/><Relationship Id="rId2" Type="http://schemas.openxmlformats.org/officeDocument/2006/relationships/hyperlink" Target="https://www.youtube.com/watch?v=huMV1Miu3Mc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W6RCpmaKI-Y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fIKRKVkEPeE" TargetMode="External"/><Relationship Id="rId2" Type="http://schemas.openxmlformats.org/officeDocument/2006/relationships/hyperlink" Target="https://www.youtube.com/watch?v=EjKEauu4lJQ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yjcXcn5cVo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</a:rPr>
              <a:t>Перевернутый класс</a:t>
            </a:r>
            <a:endParaRPr lang="ru-RU" sz="5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67744" y="4293096"/>
            <a:ext cx="6400800" cy="1752600"/>
          </a:xfrm>
        </p:spPr>
        <p:txBody>
          <a:bodyPr>
            <a:normAutofit/>
          </a:bodyPr>
          <a:lstStyle/>
          <a:p>
            <a:pPr algn="r"/>
            <a:r>
              <a:rPr lang="ru-RU" i="1" dirty="0" smtClean="0">
                <a:solidFill>
                  <a:schemeClr val="tx2">
                    <a:lumMod val="75000"/>
                  </a:schemeClr>
                </a:solidFill>
              </a:rPr>
              <a:t>И.В. </a:t>
            </a:r>
            <a:r>
              <a:rPr lang="ru-RU" i="1" dirty="0" err="1" smtClean="0">
                <a:solidFill>
                  <a:schemeClr val="tx2">
                    <a:lumMod val="75000"/>
                  </a:schemeClr>
                </a:solidFill>
              </a:rPr>
              <a:t>Зубрилина</a:t>
            </a:r>
            <a:r>
              <a:rPr lang="ru-RU" i="1" dirty="0" smtClean="0">
                <a:solidFill>
                  <a:schemeClr val="tx2">
                    <a:lumMod val="75000"/>
                  </a:schemeClr>
                </a:solidFill>
              </a:rPr>
              <a:t>,</a:t>
            </a:r>
          </a:p>
          <a:p>
            <a:pPr algn="r"/>
            <a:r>
              <a:rPr lang="ru-RU" i="1" dirty="0">
                <a:solidFill>
                  <a:schemeClr val="tx2">
                    <a:lumMod val="75000"/>
                  </a:schemeClr>
                </a:solidFill>
              </a:rPr>
              <a:t>с</a:t>
            </a:r>
            <a:r>
              <a:rPr lang="ru-RU" i="1" dirty="0" smtClean="0">
                <a:solidFill>
                  <a:schemeClr val="tx2">
                    <a:lumMod val="75000"/>
                  </a:schemeClr>
                </a:solidFill>
              </a:rPr>
              <a:t>тарший преподаватель</a:t>
            </a:r>
          </a:p>
          <a:p>
            <a:pPr algn="r"/>
            <a:r>
              <a:rPr lang="ru-RU" i="1" dirty="0" smtClean="0">
                <a:solidFill>
                  <a:schemeClr val="tx2">
                    <a:lumMod val="75000"/>
                  </a:schemeClr>
                </a:solidFill>
              </a:rPr>
              <a:t>КПЯО </a:t>
            </a:r>
            <a:r>
              <a:rPr lang="ru-RU" i="1" dirty="0" err="1" smtClean="0">
                <a:solidFill>
                  <a:schemeClr val="tx2">
                    <a:lumMod val="75000"/>
                  </a:schemeClr>
                </a:solidFill>
              </a:rPr>
              <a:t>ИПКиПК</a:t>
            </a:r>
            <a:r>
              <a:rPr lang="ru-RU" i="1" dirty="0" smtClean="0">
                <a:solidFill>
                  <a:schemeClr val="tx2">
                    <a:lumMod val="75000"/>
                  </a:schemeClr>
                </a:solidFill>
              </a:rPr>
              <a:t> МГЛУ</a:t>
            </a:r>
            <a:endParaRPr lang="ru-RU" i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005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chemeClr val="tx2"/>
                </a:solidFill>
              </a:rPr>
              <a:t>Традиционное обучение</a:t>
            </a:r>
            <a:endParaRPr lang="ru-RU" b="1" i="1" dirty="0">
              <a:solidFill>
                <a:schemeClr val="tx2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Tx/>
              <a:buChar char="-"/>
            </a:pPr>
            <a:r>
              <a:rPr lang="ru-RU" dirty="0"/>
              <a:t>в</a:t>
            </a:r>
            <a:r>
              <a:rPr lang="ru-RU" dirty="0" smtClean="0"/>
              <a:t>овлечение учащихся, мотивация;</a:t>
            </a:r>
          </a:p>
          <a:p>
            <a:pPr>
              <a:buFontTx/>
              <a:buChar char="-"/>
            </a:pPr>
            <a:r>
              <a:rPr lang="ru-RU" dirty="0"/>
              <a:t>актуализация ранее усвоенных знаний</a:t>
            </a:r>
            <a:r>
              <a:rPr lang="ru-RU" dirty="0" smtClean="0"/>
              <a:t>;</a:t>
            </a:r>
          </a:p>
          <a:p>
            <a:pPr>
              <a:buFontTx/>
              <a:buChar char="-"/>
            </a:pPr>
            <a:r>
              <a:rPr lang="ru-RU" dirty="0"/>
              <a:t>п</a:t>
            </a:r>
            <a:r>
              <a:rPr lang="ru-RU" dirty="0" smtClean="0"/>
              <a:t>остановка проблемного вопроса;</a:t>
            </a:r>
            <a:endParaRPr lang="ru-RU" dirty="0"/>
          </a:p>
          <a:p>
            <a:pPr>
              <a:buFontTx/>
              <a:buChar char="-"/>
            </a:pPr>
            <a:r>
              <a:rPr lang="ru-RU" dirty="0" smtClean="0"/>
              <a:t>целеполагание;</a:t>
            </a:r>
          </a:p>
          <a:p>
            <a:pPr>
              <a:buFontTx/>
              <a:buChar char="-"/>
            </a:pPr>
            <a:r>
              <a:rPr lang="ru-RU" dirty="0" smtClean="0"/>
              <a:t>введение и отработка нового материала;</a:t>
            </a:r>
          </a:p>
          <a:p>
            <a:pPr>
              <a:buFontTx/>
              <a:buChar char="-"/>
            </a:pPr>
            <a:r>
              <a:rPr lang="ru-RU" dirty="0" smtClean="0"/>
              <a:t>сопровождение обучения;</a:t>
            </a:r>
          </a:p>
          <a:p>
            <a:pPr>
              <a:buFontTx/>
              <a:buChar char="-"/>
            </a:pPr>
            <a:r>
              <a:rPr lang="ru-RU" dirty="0" smtClean="0"/>
              <a:t>закрепление на практике;</a:t>
            </a:r>
          </a:p>
          <a:p>
            <a:pPr>
              <a:buFontTx/>
              <a:buChar char="-"/>
            </a:pPr>
            <a:r>
              <a:rPr lang="ru-RU" dirty="0" smtClean="0"/>
              <a:t>обратная связь;</a:t>
            </a:r>
          </a:p>
          <a:p>
            <a:pPr>
              <a:buFontTx/>
              <a:buChar char="-"/>
            </a:pPr>
            <a:r>
              <a:rPr lang="ru-RU" dirty="0" smtClean="0"/>
              <a:t>оценка изученного материала;</a:t>
            </a:r>
          </a:p>
          <a:p>
            <a:pPr>
              <a:buFontTx/>
              <a:buChar char="-"/>
            </a:pPr>
            <a:r>
              <a:rPr lang="ru-RU" dirty="0" smtClean="0"/>
              <a:t>сохранение и перенос полученных знаний и умений.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6549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Перевернутый класс - </a:t>
            </a:r>
            <a:endParaRPr lang="ru-RU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педагогическая модель, в которой типичная подача информации и организация домашних заданий представлены наоборот</a:t>
            </a:r>
          </a:p>
          <a:p>
            <a:endParaRPr lang="ru-RU" dirty="0"/>
          </a:p>
          <a:p>
            <a:pPr marL="0" indent="0">
              <a:buNone/>
            </a:pPr>
            <a:r>
              <a:rPr lang="ru-RU" dirty="0" smtClean="0"/>
              <a:t>- Учитель представляет учебный материал в форме видео;</a:t>
            </a:r>
          </a:p>
          <a:p>
            <a:pPr marL="0" indent="0">
              <a:buNone/>
            </a:pPr>
            <a:r>
              <a:rPr lang="ru-RU" dirty="0" smtClean="0"/>
              <a:t>- Учащиеся просматривают видео дома;</a:t>
            </a:r>
          </a:p>
          <a:p>
            <a:pPr marL="0" indent="0">
              <a:buNone/>
            </a:pPr>
            <a:r>
              <a:rPr lang="ru-RU" dirty="0" smtClean="0"/>
              <a:t>- В классе учащиеся выполняют упражнения, закрепляют новый материал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2497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Роль учителя в перевернутом классе</a:t>
            </a:r>
            <a:endParaRPr lang="ru-RU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Мотивирует учащихся к учению, самостоятельности </a:t>
            </a:r>
          </a:p>
          <a:p>
            <a:r>
              <a:rPr lang="ru-RU" dirty="0" smtClean="0"/>
              <a:t>Выстраивает индивидуальные маршруты обучения с каждым учащимся</a:t>
            </a:r>
          </a:p>
          <a:p>
            <a:r>
              <a:rPr lang="ru-RU" dirty="0" smtClean="0"/>
              <a:t>Контролирует, консультирует, направляет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по-новому планирует урок</a:t>
            </a:r>
          </a:p>
          <a:p>
            <a:r>
              <a:rPr lang="ru-RU" dirty="0" smtClean="0"/>
              <a:t>Иначе оценивает учащихся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569941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Видео коллекции:</a:t>
            </a:r>
            <a:endParaRPr lang="ru-RU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http://interneturok.ru/</a:t>
            </a:r>
            <a:endParaRPr lang="ru-RU" dirty="0" smtClean="0"/>
          </a:p>
          <a:p>
            <a:r>
              <a:rPr lang="en-US" dirty="0" smtClean="0">
                <a:hlinkClick r:id="rId3"/>
              </a:rPr>
              <a:t>http://khanacademy.org/</a:t>
            </a:r>
            <a:endParaRPr lang="en-US" dirty="0" smtClean="0"/>
          </a:p>
          <a:p>
            <a:endParaRPr lang="ru-RU" dirty="0" smtClean="0"/>
          </a:p>
          <a:p>
            <a:r>
              <a:rPr lang="ru-RU" dirty="0" smtClean="0"/>
              <a:t>Русская литература: </a:t>
            </a:r>
            <a:r>
              <a:rPr lang="en-US" sz="1200" dirty="0" smtClean="0">
                <a:hlinkClick r:id="rId4"/>
              </a:rPr>
              <a:t>https://www.youtube.com/playlist?list=PL14F6F9402E7285CE</a:t>
            </a:r>
            <a:endParaRPr lang="ru-RU" sz="1200" dirty="0" smtClean="0"/>
          </a:p>
          <a:p>
            <a:r>
              <a:rPr lang="ru-RU" dirty="0" smtClean="0"/>
              <a:t>Русский язык: </a:t>
            </a:r>
            <a:r>
              <a:rPr lang="en-US" sz="1400" dirty="0" smtClean="0">
                <a:hlinkClick r:id="rId5"/>
              </a:rPr>
              <a:t>http://www.gramota.ru/class/coach/tbgramota</a:t>
            </a:r>
            <a:endParaRPr lang="ru-RU" sz="1400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80963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Khan</a:t>
            </a:r>
            <a:r>
              <a:rPr lang="ru-RU" smtClean="0">
                <a:hlinkClick r:id="rId2"/>
              </a:rPr>
              <a:t> А</a:t>
            </a:r>
            <a:r>
              <a:rPr lang="en-US" smtClean="0">
                <a:hlinkClick r:id="rId2"/>
              </a:rPr>
              <a:t>cademy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491880" y="2060848"/>
            <a:ext cx="25181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 algn="ctr"/>
            <a:r>
              <a:rPr lang="en-US" dirty="0">
                <a:hlinkClick r:id="rId3"/>
              </a:rPr>
              <a:t>Salman Khan at TED</a:t>
            </a:r>
            <a:endParaRPr lang="en-US" dirty="0"/>
          </a:p>
        </p:txBody>
      </p:sp>
      <p:pic>
        <p:nvPicPr>
          <p:cNvPr id="5" name="Picture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780928"/>
            <a:ext cx="6002869" cy="3372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92771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С чего начать?</a:t>
            </a:r>
            <a:endParaRPr lang="ru-RU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Изучение теории «переворота» и опыта коллег</a:t>
            </a:r>
          </a:p>
          <a:p>
            <a:r>
              <a:rPr lang="ru-RU" dirty="0" smtClean="0"/>
              <a:t>Выбор темы, формулировка цели и задач</a:t>
            </a:r>
          </a:p>
          <a:p>
            <a:r>
              <a:rPr lang="ru-RU" dirty="0" smtClean="0"/>
              <a:t>Планирование</a:t>
            </a:r>
          </a:p>
          <a:p>
            <a:r>
              <a:rPr lang="ru-RU" dirty="0" smtClean="0"/>
              <a:t>Подготовка (подбор) учебного материала</a:t>
            </a:r>
          </a:p>
          <a:p>
            <a:r>
              <a:rPr lang="ru-RU" dirty="0" smtClean="0"/>
              <a:t>Подготовка заданий для самоконтроля</a:t>
            </a:r>
          </a:p>
          <a:p>
            <a:r>
              <a:rPr lang="ru-RU" dirty="0" smtClean="0"/>
              <a:t>Подготовка инструкций для самостоятельной работы</a:t>
            </a:r>
          </a:p>
          <a:p>
            <a:r>
              <a:rPr lang="ru-RU" dirty="0" smtClean="0"/>
              <a:t>Подготовка заданий для урока</a:t>
            </a:r>
          </a:p>
          <a:p>
            <a:r>
              <a:rPr lang="ru-RU" dirty="0" smtClean="0"/>
              <a:t>Подготовка задания для итогового оценивания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2895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chemeClr val="tx2"/>
                </a:solidFill>
              </a:rPr>
              <a:t>Сценарий «Перевернутый урок»</a:t>
            </a:r>
            <a:endParaRPr lang="ru-RU" b="1" i="1" dirty="0">
              <a:solidFill>
                <a:schemeClr val="tx2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395536" y="1268760"/>
            <a:ext cx="4040188" cy="639762"/>
          </a:xfrm>
        </p:spPr>
        <p:txBody>
          <a:bodyPr/>
          <a:lstStyle/>
          <a:p>
            <a:pPr algn="ctr"/>
            <a:r>
              <a:rPr lang="ru-RU" dirty="0" smtClean="0"/>
              <a:t>ДОМА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107504" y="2174875"/>
            <a:ext cx="4536504" cy="3951288"/>
          </a:xfrm>
        </p:spPr>
        <p:txBody>
          <a:bodyPr/>
          <a:lstStyle/>
          <a:p>
            <a:pPr algn="just"/>
            <a:r>
              <a:rPr lang="ru-RU" dirty="0" smtClean="0"/>
              <a:t>Ученик до начала урока</a:t>
            </a:r>
          </a:p>
          <a:p>
            <a:pPr marL="0" indent="0" algn="just">
              <a:buNone/>
            </a:pPr>
            <a:r>
              <a:rPr lang="ru-RU" dirty="0"/>
              <a:t>и</a:t>
            </a:r>
            <a:r>
              <a:rPr lang="ru-RU" dirty="0" smtClean="0"/>
              <a:t>зучает основные понятия, связанные с новой темой, используя дигитальные  учебные материалы, подготовленные учителем.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4644008" y="1340768"/>
            <a:ext cx="4041775" cy="639762"/>
          </a:xfrm>
        </p:spPr>
        <p:txBody>
          <a:bodyPr/>
          <a:lstStyle/>
          <a:p>
            <a:pPr algn="ctr"/>
            <a:r>
              <a:rPr lang="ru-RU" dirty="0" smtClean="0"/>
              <a:t>В КЛАССЕ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sz="quarter" idx="4"/>
          </p:nvPr>
        </p:nvSpPr>
        <p:spPr>
          <a:xfrm>
            <a:off x="4499992" y="2174875"/>
            <a:ext cx="4464495" cy="3951288"/>
          </a:xfrm>
        </p:spPr>
        <p:txBody>
          <a:bodyPr/>
          <a:lstStyle/>
          <a:p>
            <a:pPr algn="just"/>
            <a:r>
              <a:rPr lang="ru-RU" dirty="0" smtClean="0"/>
              <a:t>Время на уроке используется для применения новых знаний при решении жизненных проблемных ситуаций.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67838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Преимущества «переворота»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Заинтересованные учащиеся работают совместно, </a:t>
            </a:r>
          </a:p>
          <a:p>
            <a:r>
              <a:rPr lang="ru-RU" dirty="0" smtClean="0"/>
              <a:t>Образовательный процесс организуется с учетом потребностей учеников</a:t>
            </a:r>
          </a:p>
          <a:p>
            <a:r>
              <a:rPr lang="ru-RU" dirty="0" smtClean="0"/>
              <a:t>Увеличивается время на индивидуальное обучение</a:t>
            </a:r>
          </a:p>
          <a:p>
            <a:r>
              <a:rPr lang="ru-RU" dirty="0" smtClean="0"/>
              <a:t>Учащиеся приобретают ряд компетенций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31721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Проблемы «переворота»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Недостаток времени</a:t>
            </a:r>
          </a:p>
          <a:p>
            <a:r>
              <a:rPr lang="ru-RU" dirty="0" smtClean="0"/>
              <a:t>Уровень ИКТ-компетенции</a:t>
            </a:r>
          </a:p>
          <a:p>
            <a:r>
              <a:rPr lang="ru-RU" dirty="0" smtClean="0"/>
              <a:t>Отсутствие поддержки со стороны администрации и родителей</a:t>
            </a:r>
          </a:p>
          <a:p>
            <a:r>
              <a:rPr lang="ru-RU" dirty="0" smtClean="0"/>
              <a:t>Методические проблемы</a:t>
            </a:r>
          </a:p>
          <a:p>
            <a:r>
              <a:rPr lang="ru-RU" dirty="0" smtClean="0"/>
              <a:t>Технические проблемы</a:t>
            </a:r>
          </a:p>
          <a:p>
            <a:r>
              <a:rPr lang="ru-RU" dirty="0" smtClean="0"/>
              <a:t>Психологические проблемы</a:t>
            </a:r>
          </a:p>
          <a:p>
            <a:r>
              <a:rPr lang="ru-RU" dirty="0" smtClean="0"/>
              <a:t>Увеличение нагрузки на детей при подготовке к уроку</a:t>
            </a:r>
          </a:p>
          <a:p>
            <a:pPr marL="0" indent="0">
              <a:buNone/>
            </a:pPr>
            <a:r>
              <a:rPr lang="ru-RU" dirty="0" smtClean="0"/>
              <a:t>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61978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chemeClr val="tx2"/>
                </a:solidFill>
              </a:rPr>
              <a:t>Вариант 1</a:t>
            </a:r>
            <a:endParaRPr lang="ru-RU" b="1" i="1" dirty="0">
              <a:solidFill>
                <a:schemeClr val="tx2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dirty="0" smtClean="0"/>
              <a:t>ДОМА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1115616" y="2174875"/>
            <a:ext cx="3096344" cy="3951288"/>
          </a:xfrm>
        </p:spPr>
        <p:txBody>
          <a:bodyPr/>
          <a:lstStyle/>
          <a:p>
            <a:r>
              <a:rPr lang="ru-RU" dirty="0" smtClean="0"/>
              <a:t>Просмотр видео/знакомство с параграфом</a:t>
            </a:r>
          </a:p>
          <a:p>
            <a:r>
              <a:rPr lang="ru-RU" dirty="0" smtClean="0"/>
              <a:t>Задание для самопроверки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ru-RU" dirty="0" smtClean="0"/>
              <a:t>В КЛАССЕ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ru-RU" dirty="0" smtClean="0"/>
              <a:t>Работа с рабочей тетрадью или рабочим листом, составление карты </a:t>
            </a:r>
            <a:r>
              <a:rPr lang="en-US" dirty="0" err="1" smtClean="0"/>
              <a:t>mindmap</a:t>
            </a:r>
            <a:r>
              <a:rPr lang="en-US" dirty="0" smtClean="0"/>
              <a:t>, </a:t>
            </a:r>
            <a:r>
              <a:rPr lang="ru-RU" dirty="0" smtClean="0"/>
              <a:t>работа над заданиями</a:t>
            </a:r>
          </a:p>
          <a:p>
            <a:r>
              <a:rPr lang="en-US" i="1" dirty="0" err="1" smtClean="0">
                <a:solidFill>
                  <a:schemeClr val="tx2"/>
                </a:solidFill>
              </a:rPr>
              <a:t>Kahoot</a:t>
            </a:r>
            <a:r>
              <a:rPr lang="en-US" i="1" dirty="0" smtClean="0">
                <a:solidFill>
                  <a:schemeClr val="tx2"/>
                </a:solidFill>
              </a:rPr>
              <a:t>/</a:t>
            </a:r>
            <a:r>
              <a:rPr lang="en-US" i="1" dirty="0" err="1" smtClean="0">
                <a:solidFill>
                  <a:schemeClr val="tx2"/>
                </a:solidFill>
              </a:rPr>
              <a:t>Quizzlet</a:t>
            </a:r>
            <a:endParaRPr lang="ru-RU" i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28243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chemeClr val="tx2"/>
                </a:solidFill>
              </a:rPr>
              <a:t>Вариант </a:t>
            </a:r>
            <a:r>
              <a:rPr lang="en-US" b="1" i="1" dirty="0" smtClean="0">
                <a:solidFill>
                  <a:schemeClr val="tx2"/>
                </a:solidFill>
              </a:rPr>
              <a:t>2</a:t>
            </a:r>
            <a:endParaRPr lang="ru-RU" b="1" i="1" dirty="0">
              <a:solidFill>
                <a:schemeClr val="tx2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467544" y="1268760"/>
            <a:ext cx="4040188" cy="639762"/>
          </a:xfrm>
        </p:spPr>
        <p:txBody>
          <a:bodyPr/>
          <a:lstStyle/>
          <a:p>
            <a:pPr algn="ctr"/>
            <a:r>
              <a:rPr lang="ru-RU" dirty="0" smtClean="0"/>
              <a:t>ДОМА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4716016" y="1196752"/>
            <a:ext cx="4041775" cy="639762"/>
          </a:xfrm>
        </p:spPr>
        <p:txBody>
          <a:bodyPr/>
          <a:lstStyle/>
          <a:p>
            <a:pPr algn="ctr"/>
            <a:r>
              <a:rPr lang="ru-RU" dirty="0" smtClean="0"/>
              <a:t>В КЛАССЕ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sz="quarter" idx="4"/>
          </p:nvPr>
        </p:nvSpPr>
        <p:spPr>
          <a:xfrm>
            <a:off x="4139952" y="2060848"/>
            <a:ext cx="4546848" cy="3951288"/>
          </a:xfrm>
        </p:spPr>
        <p:txBody>
          <a:bodyPr>
            <a:normAutofit/>
          </a:bodyPr>
          <a:lstStyle/>
          <a:p>
            <a:r>
              <a:rPr lang="ru-RU" dirty="0" smtClean="0"/>
              <a:t>Просмотр видео/знакомство с параграфом</a:t>
            </a:r>
          </a:p>
          <a:p>
            <a:r>
              <a:rPr lang="ru-RU" dirty="0" smtClean="0"/>
              <a:t>Тест для самопроверки</a:t>
            </a:r>
          </a:p>
          <a:p>
            <a:r>
              <a:rPr lang="ru-RU" dirty="0" smtClean="0"/>
              <a:t>Работа с рабочей тетрадью или рабочим листом, составление карты </a:t>
            </a:r>
            <a:r>
              <a:rPr lang="en-US" dirty="0" err="1" smtClean="0"/>
              <a:t>mindmap</a:t>
            </a:r>
            <a:r>
              <a:rPr lang="en-US" dirty="0" smtClean="0"/>
              <a:t>, </a:t>
            </a:r>
            <a:r>
              <a:rPr lang="ru-RU" dirty="0" smtClean="0"/>
              <a:t>работа над заданиями</a:t>
            </a:r>
          </a:p>
          <a:p>
            <a:r>
              <a:rPr lang="en-US" i="1" dirty="0" err="1" smtClean="0">
                <a:solidFill>
                  <a:schemeClr val="tx2"/>
                </a:solidFill>
              </a:rPr>
              <a:t>Kahoot</a:t>
            </a:r>
            <a:r>
              <a:rPr lang="en-US" i="1" dirty="0" smtClean="0">
                <a:solidFill>
                  <a:schemeClr val="tx2"/>
                </a:solidFill>
              </a:rPr>
              <a:t>/</a:t>
            </a:r>
            <a:r>
              <a:rPr lang="en-US" i="1" dirty="0" err="1" smtClean="0">
                <a:solidFill>
                  <a:schemeClr val="tx2"/>
                </a:solidFill>
              </a:rPr>
              <a:t>Quizzlet</a:t>
            </a:r>
            <a:endParaRPr lang="ru-RU" i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3950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Просмотр </a:t>
            </a:r>
            <a:r>
              <a:rPr lang="ru-RU" dirty="0" smtClean="0"/>
              <a:t>видео</a:t>
            </a:r>
            <a:r>
              <a:rPr lang="en-US" dirty="0" smtClean="0"/>
              <a:t/>
            </a:r>
            <a:br>
              <a:rPr lang="en-US" dirty="0" smtClean="0"/>
            </a:br>
            <a:endParaRPr lang="ru-RU" dirty="0"/>
          </a:p>
        </p:txBody>
      </p:sp>
      <p:pic>
        <p:nvPicPr>
          <p:cNvPr id="9" name="История рождения Иисуса Христа в Новом Завете-1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25862" y="1052736"/>
            <a:ext cx="7418546" cy="5564398"/>
          </a:xfrm>
        </p:spPr>
      </p:pic>
    </p:spTree>
    <p:extLst>
      <p:ext uri="{BB962C8B-B14F-4D97-AF65-F5344CB8AC3E}">
        <p14:creationId xmlns:p14="http://schemas.microsoft.com/office/powerpoint/2010/main" val="32685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Создание видео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600200"/>
            <a:ext cx="8964488" cy="4525963"/>
          </a:xfrm>
        </p:spPr>
        <p:txBody>
          <a:bodyPr/>
          <a:lstStyle/>
          <a:p>
            <a:r>
              <a:rPr lang="ru-RU" u="sng" dirty="0">
                <a:hlinkClick r:id="rId2"/>
              </a:rPr>
              <a:t>https://www.youtube.com/watch?v=bwUiXq8e8-Y</a:t>
            </a:r>
            <a:endParaRPr lang="ru-RU" dirty="0"/>
          </a:p>
          <a:p>
            <a:r>
              <a:rPr lang="ru-RU" u="sng" dirty="0">
                <a:hlinkClick r:id="rId3"/>
              </a:rPr>
              <a:t>https://www.youtube.com/watch?v=KKw46JyhNeo</a:t>
            </a:r>
            <a:endParaRPr lang="ru-RU" dirty="0"/>
          </a:p>
          <a:p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www.youtube.com/watch?v=UITpNAmijYg</a:t>
            </a:r>
            <a:endParaRPr lang="ru-RU" dirty="0" smtClean="0"/>
          </a:p>
          <a:p>
            <a:r>
              <a:rPr lang="en-US" dirty="0">
                <a:hlinkClick r:id="rId5"/>
              </a:rPr>
              <a:t>https://</a:t>
            </a:r>
            <a:r>
              <a:rPr lang="en-US" dirty="0" smtClean="0">
                <a:hlinkClick r:id="rId5"/>
              </a:rPr>
              <a:t>www.youtube.com/watch?v=WbNiEn5Kzrs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9374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Задание </a:t>
            </a:r>
            <a:r>
              <a:rPr lang="ru-RU" b="1" dirty="0"/>
              <a:t>для </a:t>
            </a:r>
            <a:r>
              <a:rPr lang="ru-RU" b="1" dirty="0" smtClean="0"/>
              <a:t>самопроверки</a:t>
            </a:r>
            <a:r>
              <a:rPr lang="en-US" b="1" dirty="0" smtClean="0"/>
              <a:t> </a:t>
            </a:r>
            <a:r>
              <a:rPr lang="ru-RU" b="1" dirty="0" smtClean="0"/>
              <a:t> или проверки в классе </a:t>
            </a:r>
            <a:br>
              <a:rPr lang="ru-RU" b="1" dirty="0" smtClean="0"/>
            </a:br>
            <a:r>
              <a:rPr lang="ru-RU" b="1" dirty="0" smtClean="0"/>
              <a:t>(актуализация опыта учащихся)</a:t>
            </a: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579296" cy="4525963"/>
          </a:xfrm>
        </p:spPr>
        <p:txBody>
          <a:bodyPr/>
          <a:lstStyle/>
          <a:p>
            <a:endParaRPr lang="en-US" dirty="0" smtClean="0">
              <a:hlinkClick r:id="rId2"/>
            </a:endParaRPr>
          </a:p>
          <a:p>
            <a:endParaRPr lang="ru-RU" dirty="0" smtClean="0">
              <a:hlinkClick r:id="rId2"/>
            </a:endParaRPr>
          </a:p>
          <a:p>
            <a:r>
              <a:rPr lang="ru-RU" dirty="0" smtClean="0">
                <a:hlinkClick r:id="rId3"/>
              </a:rPr>
              <a:t>Викторина</a:t>
            </a:r>
            <a:endParaRPr lang="ru-RU" dirty="0" smtClean="0">
              <a:hlinkClick r:id="rId2"/>
            </a:endParaRPr>
          </a:p>
          <a:p>
            <a:r>
              <a:rPr lang="ru-RU" dirty="0" smtClean="0">
                <a:hlinkClick r:id="rId2"/>
              </a:rPr>
              <a:t>Хронологическая линейка</a:t>
            </a:r>
            <a:endParaRPr lang="ru-RU" dirty="0">
              <a:hlinkClick r:id="rId2"/>
            </a:endParaRPr>
          </a:p>
        </p:txBody>
      </p:sp>
    </p:spTree>
    <p:extLst>
      <p:ext uri="{BB962C8B-B14F-4D97-AF65-F5344CB8AC3E}">
        <p14:creationId xmlns:p14="http://schemas.microsoft.com/office/powerpoint/2010/main" val="2477215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Работа в классе</a:t>
            </a:r>
            <a:endParaRPr lang="ru-RU" b="1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1) Персоналии:</a:t>
            </a:r>
          </a:p>
          <a:p>
            <a:endParaRPr lang="ru-RU" dirty="0"/>
          </a:p>
          <a:p>
            <a:r>
              <a:rPr lang="ru-RU" dirty="0" smtClean="0"/>
              <a:t>Царь Ирод</a:t>
            </a:r>
          </a:p>
          <a:p>
            <a:endParaRPr lang="ru-RU" dirty="0"/>
          </a:p>
          <a:p>
            <a:r>
              <a:rPr lang="ru-RU" dirty="0" smtClean="0"/>
              <a:t>Волхвы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116" y="1774655"/>
            <a:ext cx="2066216" cy="209208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25" t="10334" r="19907"/>
          <a:stretch/>
        </p:blipFill>
        <p:spPr>
          <a:xfrm>
            <a:off x="6504894" y="4077072"/>
            <a:ext cx="2095438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614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95"/>
          <a:stretch/>
        </p:blipFill>
        <p:spPr bwMode="auto">
          <a:xfrm>
            <a:off x="3463352" y="41385"/>
            <a:ext cx="5652939" cy="6836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-108520" y="332654"/>
            <a:ext cx="360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2) Работа с картой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2718792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772816"/>
            <a:ext cx="3276600" cy="204787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5463" y="1268761"/>
            <a:ext cx="3456384" cy="345638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3833664"/>
            <a:ext cx="3295281" cy="302433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11560" y="332656"/>
            <a:ext cx="58326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3) Понятия, предметы, реалии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2434568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Рефлексия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hlinkClick r:id="rId2"/>
              </a:rPr>
              <a:t>тест</a:t>
            </a:r>
            <a:endParaRPr lang="en-US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2947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Приём </a:t>
            </a:r>
            <a:br>
              <a:rPr lang="ru-RU" b="1" dirty="0" smtClean="0"/>
            </a:br>
            <a:r>
              <a:rPr lang="ru-RU" b="1" dirty="0" smtClean="0"/>
              <a:t>«Незаконченное предложение»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700808"/>
            <a:ext cx="8640960" cy="4525963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buAutoNum type="arabicParenR"/>
            </a:pPr>
            <a:r>
              <a:rPr lang="ru-RU" dirty="0" smtClean="0"/>
              <a:t>Дева Мария …</a:t>
            </a:r>
          </a:p>
          <a:p>
            <a:pPr marL="514350" indent="-514350">
              <a:buAutoNum type="arabicParenR"/>
            </a:pPr>
            <a:r>
              <a:rPr lang="ru-RU" dirty="0" smtClean="0"/>
              <a:t>Иосиф взял Марию в жены …</a:t>
            </a:r>
          </a:p>
          <a:p>
            <a:pPr marL="514350" indent="-514350">
              <a:buAutoNum type="arabicParenR"/>
            </a:pPr>
            <a:r>
              <a:rPr lang="ru-RU" dirty="0" smtClean="0"/>
              <a:t>Мария и Иосиф отправились в Вифлеем из-за …</a:t>
            </a:r>
          </a:p>
          <a:p>
            <a:pPr marL="514350" indent="-514350">
              <a:buAutoNum type="arabicParenR"/>
            </a:pPr>
            <a:r>
              <a:rPr lang="ru-RU" dirty="0" smtClean="0"/>
              <a:t>Иисус родился …</a:t>
            </a:r>
          </a:p>
          <a:p>
            <a:pPr marL="514350" indent="-514350">
              <a:buAutoNum type="arabicParenR"/>
            </a:pPr>
            <a:r>
              <a:rPr lang="ru-RU" dirty="0" smtClean="0"/>
              <a:t>Пастухи …</a:t>
            </a:r>
          </a:p>
          <a:p>
            <a:pPr marL="514350" indent="-514350">
              <a:buAutoNum type="arabicParenR"/>
            </a:pPr>
            <a:r>
              <a:rPr lang="ru-RU" dirty="0" smtClean="0"/>
              <a:t>Волхвы отправились …</a:t>
            </a:r>
          </a:p>
          <a:p>
            <a:pPr marL="514350" indent="-514350">
              <a:buAutoNum type="arabicParenR"/>
            </a:pPr>
            <a:r>
              <a:rPr lang="ru-RU" dirty="0" smtClean="0"/>
              <a:t>Иисусу подарили …</a:t>
            </a:r>
          </a:p>
          <a:p>
            <a:pPr marL="514350" indent="-514350">
              <a:buAutoNum type="arabicParenR"/>
            </a:pPr>
            <a:r>
              <a:rPr lang="ru-RU" dirty="0" smtClean="0"/>
              <a:t>Царь Ирод …</a:t>
            </a:r>
          </a:p>
          <a:p>
            <a:pPr marL="514350" indent="-514350">
              <a:buAutoNum type="arabicParenR"/>
            </a:pPr>
            <a:r>
              <a:rPr lang="ru-RU" dirty="0" smtClean="0"/>
              <a:t> Ангел …</a:t>
            </a:r>
          </a:p>
          <a:p>
            <a:pPr marL="514350" indent="-514350">
              <a:buAutoNum type="arabicParenR"/>
            </a:pPr>
            <a:r>
              <a:rPr lang="ru-RU" dirty="0"/>
              <a:t> </a:t>
            </a:r>
            <a:r>
              <a:rPr lang="ru-RU" dirty="0" smtClean="0"/>
              <a:t>Святое семейство …</a:t>
            </a:r>
          </a:p>
          <a:p>
            <a:pPr marL="514350" indent="-514350">
              <a:buAutoNum type="arabicParenR"/>
            </a:pPr>
            <a:endParaRPr lang="ru-RU" dirty="0" smtClean="0"/>
          </a:p>
          <a:p>
            <a:pPr marL="514350" indent="-514350">
              <a:buAutoNum type="arabicParenR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3333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600200"/>
            <a:ext cx="8640960" cy="4525963"/>
          </a:xfrm>
        </p:spPr>
        <p:txBody>
          <a:bodyPr/>
          <a:lstStyle/>
          <a:p>
            <a:r>
              <a:rPr lang="ru-RU" dirty="0" smtClean="0"/>
              <a:t>Если у Вас возникли затруднения с пунктами …, …, …,  ваше домашнее задание - …</a:t>
            </a:r>
          </a:p>
          <a:p>
            <a:r>
              <a:rPr lang="ru-RU"/>
              <a:t>Если у Вас возникли затруднения с пунктами …, …, …,  ваше домашнее задание - …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3309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Смешать и перевернуть –</a:t>
            </a:r>
            <a:br>
              <a:rPr lang="ru-RU" b="1" dirty="0" smtClean="0"/>
            </a:br>
            <a:r>
              <a:rPr lang="ru-RU" b="1" dirty="0" smtClean="0"/>
              <a:t> значит улучшить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www.youtube.com/watch?v=huMV1Miu3Mc</a:t>
            </a:r>
            <a:endParaRPr lang="ru-RU" dirty="0" smtClean="0"/>
          </a:p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www.youtube.com/watch?v=3BRJBUX0QMM</a:t>
            </a:r>
            <a:endParaRPr lang="ru-RU" dirty="0" smtClean="0"/>
          </a:p>
          <a:p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www.youtube.com/watch?v=W6RCpmaKI-Y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9623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Сервисы для создания интерактивных викторин и опросов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u="sng" dirty="0">
                <a:hlinkClick r:id="rId2"/>
              </a:rPr>
              <a:t>https://</a:t>
            </a:r>
            <a:r>
              <a:rPr lang="ru-RU" u="sng" dirty="0" smtClean="0">
                <a:hlinkClick r:id="rId2"/>
              </a:rPr>
              <a:t>www.youtube.com/watch?v=EjKEauu4lJQ</a:t>
            </a:r>
            <a:endParaRPr lang="ru-RU" u="sng" dirty="0" smtClean="0"/>
          </a:p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www.youtube.com/watch?v=fIKRKVkEPeE</a:t>
            </a:r>
            <a:endParaRPr lang="ru-RU" dirty="0" smtClean="0"/>
          </a:p>
          <a:p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www.youtube.com/watch?v=yjcXcn5cVoA</a:t>
            </a:r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64407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223</TotalTime>
  <Words>505</Words>
  <Application>Microsoft Office PowerPoint</Application>
  <PresentationFormat>Экран (4:3)</PresentationFormat>
  <Paragraphs>120</Paragraphs>
  <Slides>23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Перевернутый класс</vt:lpstr>
      <vt:lpstr>Традиционное обучение</vt:lpstr>
      <vt:lpstr>Перевернутый класс - </vt:lpstr>
      <vt:lpstr>Роль учителя в перевернутом классе</vt:lpstr>
      <vt:lpstr>Видео коллекции:</vt:lpstr>
      <vt:lpstr>Khan Аcademy</vt:lpstr>
      <vt:lpstr>С чего начать?</vt:lpstr>
      <vt:lpstr>Сценарий «Перевернутый урок»</vt:lpstr>
      <vt:lpstr>Преимущества «переворота»</vt:lpstr>
      <vt:lpstr>Проблемы «переворота»</vt:lpstr>
      <vt:lpstr>Вариант 1</vt:lpstr>
      <vt:lpstr>Вариант 2</vt:lpstr>
      <vt:lpstr>Просмотр видео </vt:lpstr>
      <vt:lpstr>Создание видео</vt:lpstr>
      <vt:lpstr>Задание для самопроверки  или проверки в классе  (актуализация опыта учащихся) </vt:lpstr>
      <vt:lpstr>Работа в классе</vt:lpstr>
      <vt:lpstr>Презентация PowerPoint</vt:lpstr>
      <vt:lpstr>Презентация PowerPoint</vt:lpstr>
      <vt:lpstr>Рефлексия</vt:lpstr>
      <vt:lpstr>Приём  «Незаконченное предложение»</vt:lpstr>
      <vt:lpstr>Презентация PowerPoint</vt:lpstr>
      <vt:lpstr>Смешать и перевернуть –  значит улучшить</vt:lpstr>
      <vt:lpstr>Сервисы для создания интерактивных викторин и опросов 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Перевернутый класс</dc:title>
  <dc:creator>Зубрилина</dc:creator>
  <cp:lastModifiedBy>Зубрилина</cp:lastModifiedBy>
  <cp:revision>20</cp:revision>
  <dcterms:created xsi:type="dcterms:W3CDTF">2016-09-10T19:32:24Z</dcterms:created>
  <dcterms:modified xsi:type="dcterms:W3CDTF">2017-01-03T23:00:46Z</dcterms:modified>
</cp:coreProperties>
</file>